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s/slide2.xml" ContentType="application/vnd.openxmlformats-officedocument.presentationml.slide+xml"/>
  <Override PartName="/ppt/notesSlides/notesSlide.xml" ContentType="application/vnd.openxmlformats-officedocument.presentationml.notesSlide+xml"/>
  <Override PartName="/ppt/slides/slide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notesSlides/notesSlide3.xml" ContentType="application/vnd.openxmlformats-officedocument.presentationml.notesSlide+xml"/>
  <Override PartName="/ppt/slides/slide5.xml" ContentType="application/vnd.openxmlformats-officedocument.presentationml.slide+xml"/>
  <Override PartName="/ppt/notesSlides/notesSlide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elId0"/>
    <p:sldId id="258" r:id="RelId1"/>
    <p:sldId id="259" r:id="RelId2"/>
    <p:sldId id="260" r:id="Rel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C910"/>
    <a:srgbClr val="D9D9D9"/>
    <a:srgbClr val="D3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autoAdjust="0"/>
    <p:restoredTop sz="86410" autoAdjust="0"/>
  </p:normalViewPr>
  <p:slideViewPr>
    <p:cSldViewPr snapToGrid="0" snapToObjects="1">
      <p:cViewPr varScale="1">
        <p:scale>
          <a:sx n="72" d="100"/>
          <a:sy n="72" d="100"/>
        </p:scale>
        <p:origin x="84" y="75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presProps" Target="presProps.xml" Id="rId3" /><Relationship Type="http://schemas.openxmlformats.org/officeDocument/2006/relationships/slide" Target="slides/slide1.xml" Id="rId2" /><Relationship Type="http://schemas.openxmlformats.org/officeDocument/2006/relationships/slideMaster" Target="slideMasters/slideMaster1.xml" Id="rId1" /><Relationship Type="http://schemas.openxmlformats.org/officeDocument/2006/relationships/tableStyles" Target="tableStyles.xml" Id="rId6" /><Relationship Type="http://schemas.openxmlformats.org/officeDocument/2006/relationships/theme" Target="theme/theme1.xml" Id="rId5" /><Relationship Type="http://schemas.openxmlformats.org/officeDocument/2006/relationships/viewProps" Target="viewProps.xml" Id="rId4" /><Relationship Type="http://schemas.openxmlformats.org/officeDocument/2006/relationships/slide" Target="/ppt/slides/slide2.xml" Id="RelId0" /><Relationship Type="http://schemas.openxmlformats.org/officeDocument/2006/relationships/slide" Target="/ppt/slides/slide3.xml" Id="RelId1" /><Relationship Type="http://schemas.openxmlformats.org/officeDocument/2006/relationships/slide" Target="/ppt/slides/slide4.xml" Id="RelId2" /><Relationship Type="http://schemas.openxmlformats.org/officeDocument/2006/relationships/slide" Target="/ppt/slides/slide5.xml" Id="RelId3" /></Relationships>
</file>

<file path=ppt/notesSlides/notesSlide.xml><?xml version="1.0" encoding="utf-8"?>
<p:notes xmlns:p="http://schemas.openxmlformats.org/presentationml/2006/main">
  <p:cSld>
    <p:spTree>
      <p:nvGrpSpPr>
        <p:cNvPr id="1" name=""/>
        <p:cNvGrpSpPr/>
        <p:nvPr/>
      </p:nvGrpSpPr>
      <p:grpSpPr/>
      <p:sp>
        <p:nvSpPr>
          <p:cNvPr id="2" name="Slide Text"/>
          <p:cNvSpPr>
            <a:spLocks xmlns:a="http://schemas.openxmlformats.org/drawingml/2006/main" noGrp="1"/>
          </p:cNvSpPr>
          <p:nvPr>
            <p:ph type="body" idx="1"/>
          </p:nvPr>
        </p:nvSpPr>
        <p:spPr/>
        <p:txBody>
          <a:bodyPr xmlns:a="http://schemas.openxmlformats.org/drawingml/2006/main"/>
          <a:lstStyle xmlns:a="http://schemas.openxmlformats.org/drawingml/2006/main"/>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card</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card</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card</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Mostrar filtros</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actionButton</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shape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Botón Ver Auxiliar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Suma del Pasivo y Capital</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Suma del Activo</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Suma del Pasivo y Capital</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Suma del Pasivo</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pivotTable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pivotTable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pivotTable</a:t>
            </a:r>
            <a:endParaRPr dirty="0"/>
          </a:p>
          <a:p xmlns:a="http://schemas.openxmlformats.org/drawingml/2006/main">
            <a:r>
              <a:rPr b="0" dirty="0"/>
              <a:t>No alt text provided</a:t>
            </a:r>
            <a:endParaRPr dirty="0"/>
          </a:p>
          <a:p xmlns:a="http://schemas.openxmlformats.org/drawingml/2006/main">
            <a:r>
              <a:rPr b="0" dirty="0"/>
              <a:t/>
            </a:r>
            <a:endParaRPr dirty="0"/>
          </a:p>
        </p:txBody>
      </p:sp>
    </p:spTree>
    <p:clrMapOvr>
      <a:masterClrMapping xmlns:a="http://schemas.openxmlformats.org/drawingml/2006/main"/>
    </p:clrMapOvr>
  </p:cSld>
</p:notes>
</file>

<file path=ppt/notesSlides/notesSlide2.xml><?xml version="1.0" encoding="utf-8"?>
<p:notes xmlns:p="http://schemas.openxmlformats.org/presentationml/2006/main">
  <p:cSld>
    <p:spTree>
      <p:nvGrpSpPr>
        <p:cNvPr id="1" name=""/>
        <p:cNvGrpSpPr/>
        <p:nvPr/>
      </p:nvGrpSpPr>
      <p:grpSpPr/>
      <p:sp>
        <p:nvSpPr>
          <p:cNvPr id="2" name="Slide Text"/>
          <p:cNvSpPr>
            <a:spLocks xmlns:a="http://schemas.openxmlformats.org/drawingml/2006/main" noGrp="1"/>
          </p:cNvSpPr>
          <p:nvPr>
            <p:ph type="body" idx="1"/>
          </p:nvPr>
        </p:nvSpPr>
        <p:spPr/>
        <p:txBody>
          <a:bodyPr xmlns:a="http://schemas.openxmlformats.org/drawingml/2006/main"/>
          <a:lstStyle xmlns:a="http://schemas.openxmlformats.org/drawingml/2006/main"/>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actionButton</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pivotTable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shape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actionButton</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Mostrar filtros</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card</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card</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card</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p:txBody>
      </p:sp>
    </p:spTree>
    <p:clrMapOvr>
      <a:masterClrMapping xmlns:a="http://schemas.openxmlformats.org/drawingml/2006/main"/>
    </p:clrMapOvr>
  </p:cSld>
</p:notes>
</file>

<file path=ppt/notesSlides/notesSlide3.xml><?xml version="1.0" encoding="utf-8"?>
<p:notes xmlns:p="http://schemas.openxmlformats.org/presentationml/2006/main">
  <p:cSld>
    <p:spTree>
      <p:nvGrpSpPr>
        <p:cNvPr id="1" name=""/>
        <p:cNvGrpSpPr/>
        <p:nvPr/>
      </p:nvGrpSpPr>
      <p:grpSpPr/>
      <p:sp>
        <p:nvSpPr>
          <p:cNvPr id="2" name="Slide Text"/>
          <p:cNvSpPr>
            <a:spLocks xmlns:a="http://schemas.openxmlformats.org/drawingml/2006/main" noGrp="1"/>
          </p:cNvSpPr>
          <p:nvPr>
            <p:ph type="body" idx="1"/>
          </p:nvPr>
        </p:nvSpPr>
        <p:spPr/>
        <p:txBody>
          <a:bodyPr xmlns:a="http://schemas.openxmlformats.org/drawingml/2006/main"/>
          <a:lstStyle xmlns:a="http://schemas.openxmlformats.org/drawingml/2006/main"/>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Utilidad o Pérdida por Año</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lineChart</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actionButton</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shape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Mostrar filtros</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clusteredColumnChart</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Ingresos periodo actual</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Ingresos periodo anterior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Diferencia de ingresos en $</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basicShape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Egresos periodo actual</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Egresos periodo anterior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%Egresos s/ventas per. ant</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%Egresos s/ventas per. actual</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basicShape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Utilidad o Pérdida periodo Ant</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Utilidad o Pérdida periodo actual</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basicShape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IVA pagado en el mes</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IVA pagado en el año</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card</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card</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card</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p:txBody>
      </p:sp>
    </p:spTree>
    <p:clrMapOvr>
      <a:masterClrMapping xmlns:a="http://schemas.openxmlformats.org/drawingml/2006/main"/>
    </p:clrMapOvr>
  </p:cSld>
</p:notes>
</file>

<file path=ppt/notesSlides/notesSlide4.xml><?xml version="1.0" encoding="utf-8"?>
<p:notes xmlns:p="http://schemas.openxmlformats.org/presentationml/2006/main">
  <p:cSld>
    <p:spTree>
      <p:nvGrpSpPr>
        <p:cNvPr id="1" name=""/>
        <p:cNvGrpSpPr/>
        <p:nvPr/>
      </p:nvGrpSpPr>
      <p:grpSpPr/>
      <p:sp>
        <p:nvSpPr>
          <p:cNvPr id="2" name="Slide Text"/>
          <p:cNvSpPr>
            <a:spLocks xmlns:a="http://schemas.openxmlformats.org/drawingml/2006/main" noGrp="1"/>
          </p:cNvSpPr>
          <p:nvPr>
            <p:ph type="body" idx="1"/>
          </p:nvPr>
        </p:nvSpPr>
        <p:spPr/>
        <p:txBody>
          <a:bodyPr xmlns:a="http://schemas.openxmlformats.org/drawingml/2006/main"/>
          <a:lstStyle xmlns:a="http://schemas.openxmlformats.org/drawingml/2006/main"/>
          <a:p xmlns:a="http://schemas.openxmlformats.org/drawingml/2006/main">
            <a:r>
              <a:rPr b="1" dirty="0"/>
              <a:t>shape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actionButton</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slicer</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Mostrar filtros</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pivotTable</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Utilidad o Pérdida periodo actual</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Utilidad o Pérdida Acumulada</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lineChart</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actionButton</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IVA pagado en el mes</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IVA pagado en el año</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card</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card</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card</a:t>
            </a:r>
            <a:endParaRPr dirty="0"/>
          </a:p>
          <a:p xmlns:a="http://schemas.openxmlformats.org/drawingml/2006/main">
            <a:r>
              <a:rPr b="0" dirty="0"/>
              <a:t>No alt text provided</a:t>
            </a:r>
            <a:endParaRPr dirty="0"/>
          </a:p>
          <a:p xmlns:a="http://schemas.openxmlformats.org/drawingml/2006/main">
            <a:r>
              <a:rPr b="0" dirty="0"/>
              <a:t/>
            </a:r>
            <a:endParaRPr dirty="0"/>
          </a:p>
          <a:p xmlns:a="http://schemas.openxmlformats.org/drawingml/2006/main">
            <a:r>
              <a:rPr b="1" dirty="0"/>
              <a:t>textbox</a:t>
            </a:r>
            <a:endParaRPr dirty="0"/>
          </a:p>
          <a:p xmlns:a="http://schemas.openxmlformats.org/drawingml/2006/main">
            <a:r>
              <a:rPr b="0" dirty="0"/>
              <a:t>No alt text provided</a:t>
            </a:r>
            <a:endParaRPr dirty="0"/>
          </a:p>
          <a:p xmlns:a="http://schemas.openxmlformats.org/drawingml/2006/main">
            <a:r>
              <a:rPr b="0" dirty="0"/>
              <a:t/>
            </a:r>
            <a:endParaRPr dirty="0"/>
          </a:p>
        </p:txBody>
      </p:sp>
    </p:spTree>
    <p:clrMapOvr>
      <a:masterClrMapping xmlns:a="http://schemas.openxmlformats.org/drawingml/2006/main"/>
    </p:clrMapOvr>
  </p:cSld>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7ED9C8-F09A-4D9E-BEC0-4725162E21FF}"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174768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553214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298264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21449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ED9C8-F09A-4D9E-BEC0-4725162E21FF}" type="datetimeFigureOut">
              <a:rPr lang="en-US" smtClean="0"/>
              <a:t>11/25/2020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102688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7ED9C8-F09A-4D9E-BEC0-4725162E21FF}" type="datetimeFigureOut">
              <a:rPr lang="en-US" smtClean="0"/>
              <a:t>11/25/2020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10043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ED9C8-F09A-4D9E-BEC0-4725162E21FF}" type="datetimeFigureOut">
              <a:rPr lang="en-US" smtClean="0"/>
              <a:t>11/25/2020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92569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7ED9C8-F09A-4D9E-BEC0-4725162E21FF}" type="datetimeFigureOut">
              <a:rPr lang="en-US" smtClean="0"/>
              <a:t>11/25/2020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2280913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D9C8-F09A-4D9E-BEC0-4725162E21FF}" type="datetimeFigureOut">
              <a:rPr lang="en-US" smtClean="0"/>
              <a:t>11/25/2020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2358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11/25/2020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99339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11/25/2020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a:t>
            </a:fld>
            <a:endParaRPr lang="en-US"/>
          </a:p>
        </p:txBody>
      </p:sp>
    </p:spTree>
    <p:extLst>
      <p:ext uri="{BB962C8B-B14F-4D97-AF65-F5344CB8AC3E}">
        <p14:creationId xmlns:p14="http://schemas.microsoft.com/office/powerpoint/2010/main" val="288480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p14="http://schemas.microsoft.com/office/powerpoint/2010/main"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D9C8-F09A-4D9E-BEC0-4725162E21FF}" type="datetimeFigureOut">
              <a:rPr lang="en-US" smtClean="0"/>
              <a:t>11/25/2020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D807A-D3EC-4DEA-86E2-120E4093F1A6}" type="slidenum">
              <a:rPr lang="en-US" smtClean="0"/>
              <a:t>‹#›</a:t>
            </a:fld>
            <a:endParaRPr lang="en-US"/>
          </a:p>
        </p:txBody>
      </p:sp>
    </p:spTree>
    <p:extLst>
      <p:ext uri="{BB962C8B-B14F-4D97-AF65-F5344CB8AC3E}">
        <p14:creationId xmlns:p14="http://schemas.microsoft.com/office/powerpoint/2010/main" val="1423691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Relationships xmlns="http://schemas.openxmlformats.org/package/2006/relationships"><Relationship Type="http://schemas.openxmlformats.org/officeDocument/2006/relationships/image" Target="../media/image1.png" Id="rId2" /><Relationship Type="http://schemas.openxmlformats.org/officeDocument/2006/relationships/slideLayout" Target="../slideLayouts/slideLayout7.xml" Id="rId1" /><Relationship Type="http://schemas.openxmlformats.org/officeDocument/2006/relationships/image" Target="../media/image3.png" Id="rId5" /><Relationship Type="http://schemas.openxmlformats.org/officeDocument/2006/relationships/image" Target="../media/image2.png" Id="rId4" /><Relationship Type="http://schemas.openxmlformats.org/officeDocument/2006/relationships/hyperlink" Target="https://app.powerbi.com/groups/me/reports/403ad373-2650-4560-b487-52be5ed91e2d?pbi_source=PowerPoint" TargetMode="External" Id="coverSlideHpLink" /></Relationships>
</file>

<file path=ppt/slides/_rels/slide2.xml.rels>&#65279;<?xml version="1.0" encoding="utf-8"?><Relationships xmlns="http://schemas.openxmlformats.org/package/2006/relationships"><Relationship Type="http://schemas.openxmlformats.org/officeDocument/2006/relationships/notesSlide" Target="/ppt/notesSlides/notesSlide.xml" Id="R5295d37ba5074f2c" /><Relationship Type="http://schemas.openxmlformats.org/officeDocument/2006/relationships/slideLayout" Target="/ppt/slideLayouts/slideLayout8.xml" Id="Rd5016b64634b4389" /><Relationship Type="http://schemas.openxmlformats.org/officeDocument/2006/relationships/hyperlink" Target="https://app.powerbi.com/groups/me/reports/403ad373-2650-4560-b487-52be5ed91e2d/?pbi_source=PowerPoint" TargetMode="External" Id="RelId0" /><Relationship Type="http://schemas.openxmlformats.org/officeDocument/2006/relationships/image" Target="/ppt/media/image4.png" Id="imgId195059222" /></Relationships>
</file>

<file path=ppt/slides/_rels/slide3.xml.rels>&#65279;<?xml version="1.0" encoding="utf-8"?><Relationships xmlns="http://schemas.openxmlformats.org/package/2006/relationships"><Relationship Type="http://schemas.openxmlformats.org/officeDocument/2006/relationships/notesSlide" Target="/ppt/notesSlides/notesSlide2.xml" Id="R938b9ae297b84b8f" /><Relationship Type="http://schemas.openxmlformats.org/officeDocument/2006/relationships/slideLayout" Target="/ppt/slideLayouts/slideLayout8.xml" Id="Rb65dd5d2a3ca4e15" /><Relationship Type="http://schemas.openxmlformats.org/officeDocument/2006/relationships/hyperlink" Target="https://app.powerbi.com/groups/me/reports/403ad373-2650-4560-b487-52be5ed91e2d/?pbi_source=PowerPoint" TargetMode="External" Id="RelId1" /><Relationship Type="http://schemas.openxmlformats.org/officeDocument/2006/relationships/image" Target="/ppt/media/image5.png" Id="imgId195059223" /></Relationships>
</file>

<file path=ppt/slides/_rels/slide4.xml.rels>&#65279;<?xml version="1.0" encoding="utf-8"?><Relationships xmlns="http://schemas.openxmlformats.org/package/2006/relationships"><Relationship Type="http://schemas.openxmlformats.org/officeDocument/2006/relationships/notesSlide" Target="/ppt/notesSlides/notesSlide3.xml" Id="R4b6759029b1549e7" /><Relationship Type="http://schemas.openxmlformats.org/officeDocument/2006/relationships/slideLayout" Target="/ppt/slideLayouts/slideLayout8.xml" Id="R692a2ebec2bc4616" /><Relationship Type="http://schemas.openxmlformats.org/officeDocument/2006/relationships/hyperlink" Target="https://app.powerbi.com/groups/me/reports/403ad373-2650-4560-b487-52be5ed91e2d/?pbi_source=PowerPoint" TargetMode="External" Id="RelId2" /><Relationship Type="http://schemas.openxmlformats.org/officeDocument/2006/relationships/image" Target="/ppt/media/image6.png" Id="imgId195059225" /></Relationships>
</file>

<file path=ppt/slides/_rels/slide5.xml.rels>&#65279;<?xml version="1.0" encoding="utf-8"?><Relationships xmlns="http://schemas.openxmlformats.org/package/2006/relationships"><Relationship Type="http://schemas.openxmlformats.org/officeDocument/2006/relationships/notesSlide" Target="/ppt/notesSlides/notesSlide4.xml" Id="R1d84acb96db24a3c" /><Relationship Type="http://schemas.openxmlformats.org/officeDocument/2006/relationships/slideLayout" Target="/ppt/slideLayouts/slideLayout8.xml" Id="R2550cfc8658a4c1f" /><Relationship Type="http://schemas.openxmlformats.org/officeDocument/2006/relationships/hyperlink" Target="https://app.powerbi.com/groups/me/reports/403ad373-2650-4560-b487-52be5ed91e2d/?pbi_source=PowerPoint" TargetMode="External" Id="RelId3" /><Relationship Type="http://schemas.openxmlformats.org/officeDocument/2006/relationships/image" Target="/ppt/media/image7.png" Id="imgId195059226" /></Relationships>
</file>

<file path=ppt/slides/slide1.xml><?xml version="1.0" encoding="utf-8"?>
<p:sld xmlns:adec="http://schemas.microsoft.com/office/drawing/2017/decorative"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a:extLs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1"/>
          <p:cNvSpPr txBox="1">
            <a:spLocks noGrp="1"/>
          </p:cNvSpPr>
          <p:nvPr>
            <p:ph type="title" idx="4294967295"/>
          </p:nvPr>
        </p:nvSpPr>
        <p:spPr>
          <a:xfrm>
            <a:off x="810584" y="2982149"/>
            <a:ext cx="6314017" cy="600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0000"/>
          </a:bodyPr>
          <a:lstStyle>
            <a:lvl1pPr algn="ctr" defTabSz="914400" rtl="0" eaLnBrk="1" latinLnBrk="0" hangingPunct="1">
              <a:lnSpc>
                <a:spcPct val="90000"/>
              </a:lnSpc>
              <a:spcBef>
                <a:spcPct val="0"/>
              </a:spcBef>
              <a:buNone/>
              <a:defRPr sz="4400" b="0" i="0" kern="1200" baseline="0">
                <a:solidFill>
                  <a:schemeClr val="tx1"/>
                </a:solidFill>
                <a:latin typeface="Segoe UI Light" charset="0"/>
                <a:ea typeface="Segoe UI Light" charset="0"/>
                <a:cs typeface="Segoe UI Light"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a:ln>
                  <a:noFill/>
                </a:ln>
                <a:solidFill>
                  <a:srgbClr val="F3C910"/>
                </a:solidFill>
                <a:effectLst/>
                <a:uLnTx/>
                <a:uFillTx/>
                <a:latin typeface="Segoe UI Light" charset="0"/>
                <a:ea typeface="Segoe UI Light" charset="0"/>
                <a:cs typeface="Segoe UI Light" charset="0"/>
              </a:rPr>
              <a:t>Estados Financieros Jag</a:t>
            </a:r>
            <a:endPar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endParaRPr>
          </a:p>
        </p:txBody>
      </p:sp>
      <p:sp>
        <p:nvSpPr>
          <p:cNvPr id="13" name="Text Placeholder 2"/>
          <p:cNvSpPr txBox="1">
            <a:spLocks/>
          </p:cNvSpPr>
          <p:nvPr/>
        </p:nvSpPr>
        <p:spPr>
          <a:xfrm>
            <a:off x="853448" y="3658761"/>
            <a:ext cx="1488017" cy="253470"/>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a:buNone/>
              <a:defRPr sz="1200" b="0" i="0" u="sng" kern="1200">
                <a:solidFill>
                  <a:schemeClr val="tx1"/>
                </a:solidFill>
                <a:latin typeface="Segoe UI" charset="0"/>
                <a:ea typeface="Segoe UI" charset="0"/>
                <a:cs typeface="Segoe UI" charset="0"/>
              </a:defRPr>
            </a:lvl1pPr>
            <a:lvl2pPr marL="457200" indent="0" algn="ctr" defTabSz="914400" rtl="0" eaLnBrk="1" latinLnBrk="0" hangingPunct="1">
              <a:lnSpc>
                <a:spcPct val="90000"/>
              </a:lnSpc>
              <a:spcBef>
                <a:spcPts val="500"/>
              </a:spcBef>
              <a:buFont typeface="Arial"/>
              <a:buNone/>
              <a:defRPr sz="20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tint val="75000"/>
                  </a:schemeClr>
                </a:solidFill>
                <a:latin typeface="+mn-lt"/>
                <a:ea typeface="+mn-ea"/>
                <a:cs typeface="+mn-cs"/>
              </a:defRPr>
            </a:lvl9pPr>
          </a:lstStyle>
          <a:p>
            <a:pPr algn="l"/>
            <a:r>
              <a:rPr lang="en-US" dirty="0">
                <a:solidFill>
                  <a:schemeClr val="bg1"/>
                </a:solidFill>
                <a:hlinkClick r:id="coverSlideHpLink"/>
              </a:rPr>
              <a:t>View in Power BI</a:t>
            </a:r>
            <a:endParaRPr lang="en-US" dirty="0">
              <a:solidFill>
                <a:schemeClr val="bg1"/>
              </a:solidFill>
            </a:endParaRPr>
          </a:p>
        </p:txBody>
      </p:sp>
      <p:sp>
        <p:nvSpPr>
          <p:cNvPr id="17" name="TextBox 16"/>
          <p:cNvSpPr txBox="1"/>
          <p:nvPr/>
        </p:nvSpPr>
        <p:spPr>
          <a:xfrm>
            <a:off x="832315" y="5823544"/>
            <a:ext cx="2177716" cy="369332"/>
          </a:xfrm>
          <a:prstGeom prst="rect">
            <a:avLst/>
          </a:prstGeom>
          <a:noFill/>
        </p:spPr>
        <p:txBody>
          <a:bodyPr wrap="square" rtlCol="0">
            <a:spAutoFit/>
          </a:bodyPr>
          <a:lstStyle/>
          <a:p>
            <a:r>
              <a:rPr lang="en-US" sz="900" b="1" i="0" dirty="0">
                <a:solidFill>
                  <a:schemeClr val="bg1"/>
                </a:solidFill>
                <a:latin typeface="Segoe UI Semibold" charset="0"/>
                <a:ea typeface="Segoe UI Semibold" charset="0"/>
                <a:cs typeface="Segoe UI Semibold" charset="0"/>
              </a:rPr>
              <a:t>Downloaded at:</a:t>
            </a:r>
          </a:p>
          <a:p>
            <a:r>
              <a:rPr lang="en-US" sz="900" b="0" i="0" dirty="0">
                <a:solidFill>
                  <a:schemeClr val="bg1"/>
                </a:solidFill>
                <a:latin typeface="Segoe UI" charset="0"/>
                <a:ea typeface="Segoe UI" charset="0"/>
                <a:cs typeface="Segoe UI" charset="0"/>
              </a:rPr>
              <a:t>07/04/2025 18:24:48 UTC</a:t>
            </a:r>
          </a:p>
        </p:txBody>
      </p:sp>
      <p:sp>
        <p:nvSpPr>
          <p:cNvPr id="10" name="TextBox 9"/>
          <p:cNvSpPr txBox="1"/>
          <p:nvPr/>
        </p:nvSpPr>
        <p:spPr>
          <a:xfrm>
            <a:off x="828512" y="5407903"/>
            <a:ext cx="2177716" cy="369332"/>
          </a:xfrm>
          <a:prstGeom prst="rect">
            <a:avLst/>
          </a:prstGeom>
          <a:noFill/>
        </p:spPr>
        <p:txBody>
          <a:bodyPr wrap="square" rtlCol="0">
            <a:spAutoFit/>
          </a:bodyPr>
          <a:lstStyle/>
          <a:p>
            <a:r>
              <a:rPr lang="en-US" sz="900" b="1" dirty="0">
                <a:solidFill>
                  <a:schemeClr val="bg1"/>
                </a:solidFill>
                <a:latin typeface="Segoe UI Semibold" charset="0"/>
                <a:ea typeface="Segoe UI Semibold" charset="0"/>
                <a:cs typeface="Segoe UI Semibold" charset="0"/>
              </a:rPr>
              <a:t>Last data refresh:</a:t>
            </a:r>
            <a:endParaRPr lang="en-US" sz="900" b="1" i="0" dirty="0">
              <a:solidFill>
                <a:schemeClr val="bg1"/>
              </a:solidFill>
              <a:latin typeface="Segoe UI Semibold" charset="0"/>
              <a:ea typeface="Segoe UI Semibold" charset="0"/>
              <a:cs typeface="Segoe UI Semibold" charset="0"/>
            </a:endParaRPr>
          </a:p>
          <a:p>
            <a:r>
              <a:rPr lang="en-US" sz="900" dirty="0">
                <a:solidFill>
                  <a:schemeClr val="bg1"/>
                </a:solidFill>
                <a:latin typeface="Segoe UI" charset="0"/>
                <a:ea typeface="Segoe UI" charset="0"/>
                <a:cs typeface="Segoe UI" charset="0"/>
              </a:rPr>
              <a:t>03/04/2025 17:51:06 UTC</a:t>
            </a:r>
            <a:endParaRPr lang="en-US" sz="900" b="0" i="0" dirty="0">
              <a:solidFill>
                <a:schemeClr val="bg1"/>
              </a:solidFill>
              <a:latin typeface="Segoe UI" charset="0"/>
              <a:ea typeface="Segoe UI" charset="0"/>
              <a:cs typeface="Segoe UI" charset="0"/>
            </a:endParaRPr>
          </a:p>
        </p:txBody>
      </p:sp>
      <p:pic>
        <p:nvPicPr>
          <p:cNvPr id="16" name="Picture 15" descr="Microsoft Power BI"/>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3544" y="722376"/>
            <a:ext cx="1490690" cy="245805"/>
          </a:xfrm>
          <a:prstGeom prst="rect">
            <a:avLst/>
          </a:prstGeom>
        </p:spPr>
      </p:pic>
      <p:pic>
        <p:nvPicPr>
          <p:cNvPr id="18" name="Picture 17">
            <a:extLs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9696" y="3694176"/>
            <a:ext cx="162027" cy="153025"/>
          </a:xfrm>
          <a:prstGeom prst="rect">
            <a:avLst/>
          </a:prstGeom>
        </p:spPr>
      </p:pic>
    </p:spTree>
    <p:extLst>
      <p:ext uri="{BB962C8B-B14F-4D97-AF65-F5344CB8AC3E}">
        <p14:creationId xmlns:p14="http://schemas.microsoft.com/office/powerpoint/2010/main" val="7630729"/>
      </p:ext>
    </p:extLst>
  </p:cSld>
  <p:clrMapOvr>
    <a:masterClrMapping/>
  </p:clrMapOvr>
</p:sld>
</file>

<file path=ppt/slides/slide2.xml><?xml version="1.0" encoding="utf-8"?>
<p:sld xmlns:p="http://schemas.openxmlformats.org/presentationml/2006/main">
  <p:cSld>
    <p:spTree>
      <p:nvGrpSpPr>
        <p:cNvPr id="1" name=""/>
        <p:cNvGrpSpPr/>
        <p:nvPr/>
      </p:nvGrpSpPr>
      <p:grpSpPr/>
      <p:pic>
        <p:nvPicPr>
          <p:cNvPr id="3" name="Picture" title="This slide contains the following visuals: textbox ,card ,textbox ,card ,card ,textbox ,Mostrar filtros ,actionButton ,slicer ,slicer ,slicer ,slicer ,shape ,Botón Ver Auxiliar ,Suma del Pasivo y Capital ,Suma del Activo ,Suma del Pasivo y Capital ,textbox ,Suma del Pasivo ,textbox ,pivotTable ,pivotTable ,textbox ,pivotTable. Please refer to the notes on this slide for details">
            <a:hlinkClick xmlns:r="http://schemas.openxmlformats.org/officeDocument/2006/relationships" xmlns:a="http://schemas.openxmlformats.org/drawingml/2006/main" r:id="RelId0"/>
          </p:cNvPr>
          <p:cNvPicPr>
            <a:picLocks xmlns:a="http://schemas.openxmlformats.org/drawingml/2006/main" noChangeAspect="1"/>
          </p:cNvPicPr>
          <p:nvPr/>
        </p:nvPicPr>
        <p:blipFill>
          <a:blip xmlns:r="http://schemas.openxmlformats.org/officeDocument/2006/relationships" xmlns:a="http://schemas.openxmlformats.org/drawingml/2006/main" r:embed="imgId195059222"/>
          <a:stretch xmlns:a="http://schemas.openxmlformats.org/drawingml/2006/main">
            <a:fillRect/>
          </a:stretch>
        </p:blipFill>
        <p:spPr>
          <a:xfrm xmlns:a="http://schemas.openxmlformats.org/drawingml/2006/main">
            <a:off x="76200" y="0"/>
            <a:ext cx="12020550" cy="6858000"/>
          </a:xfrm>
          <a:prstGeom xmlns:a="http://schemas.openxmlformats.org/drawingml/2006/main" prst="rect">
            <a:avLst/>
          </a:prstGeom>
          <a:noFill xmlns:a="http://schemas.openxmlformats.org/drawingml/2006/main"/>
        </p:spPr>
      </p:pic>
      <p:sp>
        <p:nvSpPr>
          <p:cNvPr id="4" name="Title" hidden="1"/>
          <p:cNvSpPr>
            <a:spLocks xmlns:a="http://schemas.openxmlformats.org/drawingml/2006/main" noGrp="1"/>
          </p:cNvSpPr>
          <p:nvPr>
            <p:ph type="title"/>
          </p:nvPr>
        </p:nvSpPr>
        <p:spPr/>
        <p:txBody>
          <a:bodyPr xmlns:a="http://schemas.openxmlformats.org/drawingml/2006/main"/>
          <a:lstStyle xmlns:a="http://schemas.openxmlformats.org/drawingml/2006/main"/>
          <a:p xmlns:a="http://schemas.openxmlformats.org/drawingml/2006/main">
            <a:r>
              <a:t>Balance general</a:t>
            </a:r>
          </a:p>
        </p:txBody>
      </p:sp>
    </p:spTree>
    <p:clrMapOvr>
      <a:masterClrMapping xmlns:a="http://schemas.openxmlformats.org/drawingml/2006/main"/>
    </p:clrMapOvr>
  </p:cSld>
</p:sld>
</file>

<file path=ppt/slides/slide3.xml><?xml version="1.0" encoding="utf-8"?>
<p:sld xmlns:p="http://schemas.openxmlformats.org/presentationml/2006/main">
  <p:cSld>
    <p:spTree>
      <p:nvGrpSpPr>
        <p:cNvPr id="1" name=""/>
        <p:cNvGrpSpPr/>
        <p:nvPr/>
      </p:nvGrpSpPr>
      <p:grpSpPr/>
      <p:pic>
        <p:nvPicPr>
          <p:cNvPr id="3" name="Picture" title="This slide contains the following visuals: textbox ,actionButton ,pivotTable ,shape ,actionButton ,slicer ,slicer ,slicer ,slicer ,Mostrar filtros ,card ,textbox ,card ,textbox ,card ,textbox. Please refer to the notes on this slide for details">
            <a:hlinkClick xmlns:r="http://schemas.openxmlformats.org/officeDocument/2006/relationships" xmlns:a="http://schemas.openxmlformats.org/drawingml/2006/main" r:id="RelId1"/>
          </p:cNvPr>
          <p:cNvPicPr>
            <a:picLocks xmlns:a="http://schemas.openxmlformats.org/drawingml/2006/main" noChangeAspect="1"/>
          </p:cNvPicPr>
          <p:nvPr/>
        </p:nvPicPr>
        <p:blipFill>
          <a:blip xmlns:r="http://schemas.openxmlformats.org/officeDocument/2006/relationships" xmlns:a="http://schemas.openxmlformats.org/drawingml/2006/main" r:embed="imgId195059223"/>
          <a:stretch xmlns:a="http://schemas.openxmlformats.org/drawingml/2006/main">
            <a:fillRect/>
          </a:stretch>
        </p:blipFill>
        <p:spPr>
          <a:xfrm xmlns:a="http://schemas.openxmlformats.org/drawingml/2006/main">
            <a:off x="76200" y="0"/>
            <a:ext cx="12020550" cy="6858000"/>
          </a:xfrm>
          <a:prstGeom xmlns:a="http://schemas.openxmlformats.org/drawingml/2006/main" prst="rect">
            <a:avLst/>
          </a:prstGeom>
          <a:noFill xmlns:a="http://schemas.openxmlformats.org/drawingml/2006/main"/>
        </p:spPr>
      </p:pic>
      <p:sp>
        <p:nvSpPr>
          <p:cNvPr id="4" name="Title" hidden="1"/>
          <p:cNvSpPr>
            <a:spLocks xmlns:a="http://schemas.openxmlformats.org/drawingml/2006/main" noGrp="1"/>
          </p:cNvSpPr>
          <p:nvPr>
            <p:ph type="title"/>
          </p:nvPr>
        </p:nvSpPr>
        <p:spPr/>
        <p:txBody>
          <a:bodyPr xmlns:a="http://schemas.openxmlformats.org/drawingml/2006/main"/>
          <a:lstStyle xmlns:a="http://schemas.openxmlformats.org/drawingml/2006/main"/>
          <a:p xmlns:a="http://schemas.openxmlformats.org/drawingml/2006/main">
            <a:r>
              <a:t>Balanza de comprobación</a:t>
            </a:r>
          </a:p>
        </p:txBody>
      </p:sp>
    </p:spTree>
    <p:clrMapOvr>
      <a:masterClrMapping xmlns:a="http://schemas.openxmlformats.org/drawingml/2006/main"/>
    </p:clrMapOvr>
  </p:cSld>
</p:sld>
</file>

<file path=ppt/slides/slide4.xml><?xml version="1.0" encoding="utf-8"?>
<p:sld xmlns:p="http://schemas.openxmlformats.org/presentationml/2006/main">
  <p:cSld>
    <p:spTree>
      <p:nvGrpSpPr>
        <p:cNvPr id="1" name=""/>
        <p:cNvGrpSpPr/>
        <p:nvPr/>
      </p:nvGrpSpPr>
      <p:grpSpPr/>
      <p:pic>
        <p:nvPicPr>
          <p:cNvPr id="3" name="Picture" title="This slide contains the following visuals: textbox ,Utilidad o Pérdida por Año ,lineChart ,actionButton ,slicer ,slicer ,slicer ,slicer ,shape ,Mostrar filtros ,clusteredColumnChart ,Ingresos periodo actual ,Ingresos periodo anterior ,Diferencia de ingresos en $ ,basicShape ,Egresos periodo actual ,Egresos periodo anterior ,%Egresos s/ventas per. ant ,%Egresos s/ventas per. actual ,basicShape ,Utilidad o Pérdida periodo Ant ,Utilidad o Pérdida periodo actual ,basicShape ,IVA pagado en el mes ,IVA pagado en el año ,card ,textbox ,textbox ,card ,card ,textbox. Please refer to the notes on this slide for details">
            <a:hlinkClick xmlns:r="http://schemas.openxmlformats.org/officeDocument/2006/relationships" xmlns:a="http://schemas.openxmlformats.org/drawingml/2006/main" r:id="RelId2"/>
          </p:cNvPr>
          <p:cNvPicPr>
            <a:picLocks xmlns:a="http://schemas.openxmlformats.org/drawingml/2006/main" noChangeAspect="1"/>
          </p:cNvPicPr>
          <p:nvPr/>
        </p:nvPicPr>
        <p:blipFill>
          <a:blip xmlns:r="http://schemas.openxmlformats.org/officeDocument/2006/relationships" xmlns:a="http://schemas.openxmlformats.org/drawingml/2006/main" r:embed="imgId195059225"/>
          <a:stretch xmlns:a="http://schemas.openxmlformats.org/drawingml/2006/main">
            <a:fillRect/>
          </a:stretch>
        </p:blipFill>
        <p:spPr>
          <a:xfrm xmlns:a="http://schemas.openxmlformats.org/drawingml/2006/main">
            <a:off x="76200" y="0"/>
            <a:ext cx="12020550" cy="6858000"/>
          </a:xfrm>
          <a:prstGeom xmlns:a="http://schemas.openxmlformats.org/drawingml/2006/main" prst="rect">
            <a:avLst/>
          </a:prstGeom>
          <a:noFill xmlns:a="http://schemas.openxmlformats.org/drawingml/2006/main"/>
        </p:spPr>
      </p:pic>
      <p:sp>
        <p:nvSpPr>
          <p:cNvPr id="4" name="Title" hidden="1"/>
          <p:cNvSpPr>
            <a:spLocks xmlns:a="http://schemas.openxmlformats.org/drawingml/2006/main" noGrp="1"/>
          </p:cNvSpPr>
          <p:nvPr>
            <p:ph type="title"/>
          </p:nvPr>
        </p:nvSpPr>
        <p:spPr/>
        <p:txBody>
          <a:bodyPr xmlns:a="http://schemas.openxmlformats.org/drawingml/2006/main"/>
          <a:lstStyle xmlns:a="http://schemas.openxmlformats.org/drawingml/2006/main"/>
          <a:p xmlns:a="http://schemas.openxmlformats.org/drawingml/2006/main">
            <a:r>
              <a:t>Estado de Resultados 1</a:t>
            </a:r>
          </a:p>
        </p:txBody>
      </p:sp>
    </p:spTree>
    <p:clrMapOvr>
      <a:masterClrMapping xmlns:a="http://schemas.openxmlformats.org/drawingml/2006/main"/>
    </p:clrMapOvr>
  </p:cSld>
</p:sld>
</file>

<file path=ppt/slides/slide5.xml><?xml version="1.0" encoding="utf-8"?>
<p:sld xmlns:p="http://schemas.openxmlformats.org/presentationml/2006/main">
  <p:cSld>
    <p:spTree>
      <p:nvGrpSpPr>
        <p:cNvPr id="1" name=""/>
        <p:cNvGrpSpPr/>
        <p:nvPr/>
      </p:nvGrpSpPr>
      <p:grpSpPr/>
      <p:pic>
        <p:nvPicPr>
          <p:cNvPr id="3" name="Picture" title="This slide contains the following visuals: shape ,actionButton ,slicer ,slicer ,slicer ,slicer ,Mostrar filtros ,pivotTable ,Utilidad o Pérdida periodo actual ,Utilidad o Pérdida Acumulada ,lineChart ,textbox ,actionButton ,IVA pagado en el mes ,IVA pagado en el año ,textbox ,card ,card ,textbox ,card ,textbox. Please refer to the notes on this slide for details">
            <a:hlinkClick xmlns:r="http://schemas.openxmlformats.org/officeDocument/2006/relationships" xmlns:a="http://schemas.openxmlformats.org/drawingml/2006/main" r:id="RelId3"/>
          </p:cNvPr>
          <p:cNvPicPr>
            <a:picLocks xmlns:a="http://schemas.openxmlformats.org/drawingml/2006/main" noChangeAspect="1"/>
          </p:cNvPicPr>
          <p:nvPr/>
        </p:nvPicPr>
        <p:blipFill>
          <a:blip xmlns:r="http://schemas.openxmlformats.org/officeDocument/2006/relationships" xmlns:a="http://schemas.openxmlformats.org/drawingml/2006/main" r:embed="imgId195059226"/>
          <a:stretch xmlns:a="http://schemas.openxmlformats.org/drawingml/2006/main">
            <a:fillRect/>
          </a:stretch>
        </p:blipFill>
        <p:spPr>
          <a:xfrm xmlns:a="http://schemas.openxmlformats.org/drawingml/2006/main">
            <a:off x="76200" y="0"/>
            <a:ext cx="12020550" cy="6858000"/>
          </a:xfrm>
          <a:prstGeom xmlns:a="http://schemas.openxmlformats.org/drawingml/2006/main" prst="rect">
            <a:avLst/>
          </a:prstGeom>
          <a:noFill xmlns:a="http://schemas.openxmlformats.org/drawingml/2006/main"/>
        </p:spPr>
      </p:pic>
      <p:sp>
        <p:nvSpPr>
          <p:cNvPr id="4" name="Title" hidden="1"/>
          <p:cNvSpPr>
            <a:spLocks xmlns:a="http://schemas.openxmlformats.org/drawingml/2006/main" noGrp="1"/>
          </p:cNvSpPr>
          <p:nvPr>
            <p:ph type="title"/>
          </p:nvPr>
        </p:nvSpPr>
        <p:spPr/>
        <p:txBody>
          <a:bodyPr xmlns:a="http://schemas.openxmlformats.org/drawingml/2006/main"/>
          <a:lstStyle xmlns:a="http://schemas.openxmlformats.org/drawingml/2006/main"/>
          <a:p xmlns:a="http://schemas.openxmlformats.org/drawingml/2006/main">
            <a:r>
              <a:t>Estado de Resultados 2</a:t>
            </a:r>
          </a:p>
        </p:txBody>
      </p:sp>
    </p:spTree>
    <p:clrMapOvr>
      <a:masterClrMapping xmlns:a="http://schemas.openxmlformats.org/drawingml/2006/main"/>
    </p:clrMapOvr>
  </p:cSld>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27</Words>
  <Application>Microsoft Office PowerPoint</Application>
  <PresentationFormat>Widescreen</PresentationFormat>
  <Paragraphs>6</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Segoe UI</vt:lpstr>
      <vt:lpstr>Segoe UI Light</vt:lpstr>
      <vt:lpstr>Segoe UI Semibold</vt:lpstr>
      <vt:lpstr>Custom Design</vt:lpstr>
      <vt:lpstr>#Name of Power BI report#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 BI</dc:creator>
  <cp:lastModifiedBy>Brian Butler</cp:lastModifiedBy>
  <cp:revision>4</cp:revision>
  <dcterms:created xsi:type="dcterms:W3CDTF">2016-09-04T11:54:55Z</dcterms:created>
  <dcterms:modified xsi:type="dcterms:W3CDTF">2020-11-25T15:29:01Z</dcterms:modified>
</cp:coreProperties>
</file>